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4"/>
  </p:notesMasterIdLst>
  <p:sldIdLst>
    <p:sldId id="256" r:id="rId2"/>
    <p:sldId id="274" r:id="rId3"/>
    <p:sldId id="258" r:id="rId4"/>
    <p:sldId id="260" r:id="rId5"/>
    <p:sldId id="261" r:id="rId6"/>
    <p:sldId id="262" r:id="rId7"/>
    <p:sldId id="264" r:id="rId8"/>
    <p:sldId id="266" r:id="rId9"/>
    <p:sldId id="270" r:id="rId10"/>
    <p:sldId id="268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B8D9E-91E1-954C-9BBC-3C4D9E23B7B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F97E0-D3AF-DF45-B3E8-0EC5B4BF0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2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52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89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12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8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6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4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8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99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6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5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08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F97E0-D3AF-DF45-B3E8-0EC5B4BF04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0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5/29/24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DD22-8F98-1568-C460-2AA379B4A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Ancestor Mapper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D525C-5B81-636B-4B2E-F83040D70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5601488" cy="10698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genealogy database that allows you to </a:t>
            </a:r>
            <a:r>
              <a:rPr lang="en-US" dirty="0" err="1"/>
              <a:t>analyse</a:t>
            </a:r>
            <a:r>
              <a:rPr lang="en-US" dirty="0"/>
              <a:t> your family history by location.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9FA793-216E-DD72-7875-84B1A6371B57}"/>
              </a:ext>
            </a:extLst>
          </p:cNvPr>
          <p:cNvSpPr txBox="1"/>
          <p:nvPr/>
        </p:nvSpPr>
        <p:spPr>
          <a:xfrm>
            <a:off x="6325021" y="6152650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CFG Data &amp; SQL Kickstarter Project, May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C80DE-C21E-69D1-A6C6-298F73D9C448}"/>
              </a:ext>
            </a:extLst>
          </p:cNvPr>
          <p:cNvSpPr txBox="1"/>
          <p:nvPr/>
        </p:nvSpPr>
        <p:spPr>
          <a:xfrm>
            <a:off x="1015725" y="6152650"/>
            <a:ext cx="20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Amelia </a:t>
            </a:r>
            <a:r>
              <a:rPr lang="en-US" dirty="0" err="1"/>
              <a:t>Longcroft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5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6"/>
    </mc:Choice>
    <mc:Fallback xmlns="">
      <p:transition spd="slow" advTm="214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Stored procedure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7865805" y="1901703"/>
            <a:ext cx="33981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Here’s the output when I call the stored procedure for my great-great-grandmother Maria </a:t>
            </a:r>
            <a:r>
              <a:rPr lang="en-US" dirty="0" err="1"/>
              <a:t>Levenston</a:t>
            </a:r>
            <a:r>
              <a:rPr lang="en-US" dirty="0"/>
              <a:t> showing a suggested list of records I don’t have.</a:t>
            </a:r>
          </a:p>
          <a:p>
            <a:endParaRPr lang="en-US" dirty="0"/>
          </a:p>
          <a:p>
            <a:r>
              <a:rPr lang="en-US" dirty="0"/>
              <a:t>This gives me a useful to do list for further research.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9BF06B2-2011-B35C-A6F6-AE8E13439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870" y="1234139"/>
            <a:ext cx="5486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81"/>
    </mc:Choice>
    <mc:Fallback xmlns="">
      <p:transition spd="slow" advTm="214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TRIGGERS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7865804" y="1665605"/>
            <a:ext cx="33981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and update triggers allow me to avoid potential data anomalies by updating the birth or death year in the </a:t>
            </a:r>
            <a:r>
              <a:rPr lang="en-US" dirty="0">
                <a:highlight>
                  <a:srgbClr val="C0C0C0"/>
                </a:highlight>
              </a:rPr>
              <a:t>person</a:t>
            </a:r>
            <a:r>
              <a:rPr lang="en-US" dirty="0"/>
              <a:t> table when a birth or death event type is inserted into or updated in the </a:t>
            </a:r>
            <a:r>
              <a:rPr lang="en-US" dirty="0" err="1">
                <a:highlight>
                  <a:srgbClr val="C0C0C0"/>
                </a:highlight>
              </a:rPr>
              <a:t>person_place</a:t>
            </a:r>
            <a:r>
              <a:rPr lang="en-US" dirty="0"/>
              <a:t> table to ensure that these values always match. </a:t>
            </a:r>
          </a:p>
          <a:p>
            <a:endParaRPr lang="en-US" dirty="0"/>
          </a:p>
          <a:p>
            <a:r>
              <a:rPr lang="en-US" dirty="0"/>
              <a:t>Any updates are recorded in the </a:t>
            </a:r>
            <a:r>
              <a:rPr lang="en-US" dirty="0" err="1">
                <a:highlight>
                  <a:srgbClr val="C0C0C0"/>
                </a:highlight>
              </a:rPr>
              <a:t>activity_log</a:t>
            </a:r>
            <a:r>
              <a:rPr lang="en-US" dirty="0"/>
              <a:t> table.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2154F5-7BDD-3481-56CC-CB8E88369F42}"/>
              </a:ext>
            </a:extLst>
          </p:cNvPr>
          <p:cNvGrpSpPr/>
          <p:nvPr/>
        </p:nvGrpSpPr>
        <p:grpSpPr>
          <a:xfrm>
            <a:off x="65962" y="160638"/>
            <a:ext cx="7799842" cy="6434880"/>
            <a:chOff x="65962" y="160638"/>
            <a:chExt cx="7799842" cy="6434880"/>
          </a:xfrm>
        </p:grpSpPr>
        <p:pic>
          <p:nvPicPr>
            <p:cNvPr id="8" name="Picture 7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62D69A35-1B86-A85D-CCB2-1C9AFD903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04" y="160638"/>
              <a:ext cx="7772400" cy="5228705"/>
            </a:xfrm>
            <a:prstGeom prst="rect">
              <a:avLst/>
            </a:prstGeom>
          </p:spPr>
        </p:pic>
        <p:pic>
          <p:nvPicPr>
            <p:cNvPr id="5" name="Picture 4" descr="A close-up of a computer screen&#10;&#10;Description automatically generated">
              <a:extLst>
                <a:ext uri="{FF2B5EF4-FFF2-40B4-BE49-F238E27FC236}">
                  <a16:creationId xmlns:a16="http://schemas.microsoft.com/office/drawing/2014/main" id="{2835033A-8E7F-BD9D-E790-A1556A44A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62" y="5208049"/>
              <a:ext cx="7772400" cy="138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16"/>
    </mc:Choice>
    <mc:Fallback xmlns="">
      <p:transition spd="slow" advTm="354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TRIGGERS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416011" y="5316344"/>
            <a:ext cx="10623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inserting rows into </a:t>
            </a:r>
            <a:r>
              <a:rPr lang="en-US" dirty="0" err="1">
                <a:highlight>
                  <a:srgbClr val="C0C0C0"/>
                </a:highlight>
              </a:rPr>
              <a:t>person_place</a:t>
            </a:r>
            <a:r>
              <a:rPr lang="en-US" dirty="0"/>
              <a:t> recording where and when a person was born and died, the insert trigger captures the updates it makes to the </a:t>
            </a:r>
            <a:r>
              <a:rPr lang="en-US" dirty="0">
                <a:highlight>
                  <a:srgbClr val="C0C0C0"/>
                </a:highlight>
              </a:rPr>
              <a:t>person</a:t>
            </a:r>
            <a:r>
              <a:rPr lang="en-US" dirty="0"/>
              <a:t> table in the </a:t>
            </a:r>
            <a:r>
              <a:rPr lang="en-US" dirty="0" err="1">
                <a:highlight>
                  <a:srgbClr val="C0C0C0"/>
                </a:highlight>
              </a:rPr>
              <a:t>activity_log</a:t>
            </a:r>
            <a:r>
              <a:rPr lang="en-US" dirty="0"/>
              <a:t> table, showing both previous and new values.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C4C741-8DE0-BA39-5899-2F4BECB114EE}"/>
              </a:ext>
            </a:extLst>
          </p:cNvPr>
          <p:cNvGrpSpPr/>
          <p:nvPr/>
        </p:nvGrpSpPr>
        <p:grpSpPr>
          <a:xfrm>
            <a:off x="416011" y="1718299"/>
            <a:ext cx="10392834" cy="3421402"/>
            <a:chOff x="416011" y="1791729"/>
            <a:chExt cx="9073977" cy="2987224"/>
          </a:xfrm>
        </p:grpSpPr>
        <p:pic>
          <p:nvPicPr>
            <p:cNvPr id="4" name="Picture 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10F0D7C8-FB9E-5072-334A-04D8DE14D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011" y="1791729"/>
              <a:ext cx="9073977" cy="298722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7D2A64-EB8E-22F1-DDCE-E6CBACEE6A01}"/>
                </a:ext>
              </a:extLst>
            </p:cNvPr>
            <p:cNvSpPr/>
            <p:nvPr/>
          </p:nvSpPr>
          <p:spPr>
            <a:xfrm>
              <a:off x="599090" y="3794235"/>
              <a:ext cx="8492358" cy="893379"/>
            </a:xfrm>
            <a:custGeom>
              <a:avLst/>
              <a:gdLst>
                <a:gd name="connsiteX0" fmla="*/ 0 w 8492358"/>
                <a:gd name="connsiteY0" fmla="*/ 0 h 893379"/>
                <a:gd name="connsiteX1" fmla="*/ 736004 w 8492358"/>
                <a:gd name="connsiteY1" fmla="*/ 0 h 893379"/>
                <a:gd name="connsiteX2" fmla="*/ 1047391 w 8492358"/>
                <a:gd name="connsiteY2" fmla="*/ 0 h 893379"/>
                <a:gd name="connsiteX3" fmla="*/ 1528624 w 8492358"/>
                <a:gd name="connsiteY3" fmla="*/ 0 h 893379"/>
                <a:gd name="connsiteX4" fmla="*/ 2264629 w 8492358"/>
                <a:gd name="connsiteY4" fmla="*/ 0 h 893379"/>
                <a:gd name="connsiteX5" fmla="*/ 2576015 w 8492358"/>
                <a:gd name="connsiteY5" fmla="*/ 0 h 893379"/>
                <a:gd name="connsiteX6" fmla="*/ 3312020 w 8492358"/>
                <a:gd name="connsiteY6" fmla="*/ 0 h 893379"/>
                <a:gd name="connsiteX7" fmla="*/ 3623406 w 8492358"/>
                <a:gd name="connsiteY7" fmla="*/ 0 h 893379"/>
                <a:gd name="connsiteX8" fmla="*/ 3934793 w 8492358"/>
                <a:gd name="connsiteY8" fmla="*/ 0 h 893379"/>
                <a:gd name="connsiteX9" fmla="*/ 4331103 w 8492358"/>
                <a:gd name="connsiteY9" fmla="*/ 0 h 893379"/>
                <a:gd name="connsiteX10" fmla="*/ 4897260 w 8492358"/>
                <a:gd name="connsiteY10" fmla="*/ 0 h 893379"/>
                <a:gd name="connsiteX11" fmla="*/ 5548341 w 8492358"/>
                <a:gd name="connsiteY11" fmla="*/ 0 h 893379"/>
                <a:gd name="connsiteX12" fmla="*/ 6284345 w 8492358"/>
                <a:gd name="connsiteY12" fmla="*/ 0 h 893379"/>
                <a:gd name="connsiteX13" fmla="*/ 6850502 w 8492358"/>
                <a:gd name="connsiteY13" fmla="*/ 0 h 893379"/>
                <a:gd name="connsiteX14" fmla="*/ 7331736 w 8492358"/>
                <a:gd name="connsiteY14" fmla="*/ 0 h 893379"/>
                <a:gd name="connsiteX15" fmla="*/ 8492358 w 8492358"/>
                <a:gd name="connsiteY15" fmla="*/ 0 h 893379"/>
                <a:gd name="connsiteX16" fmla="*/ 8492358 w 8492358"/>
                <a:gd name="connsiteY16" fmla="*/ 464557 h 893379"/>
                <a:gd name="connsiteX17" fmla="*/ 8492358 w 8492358"/>
                <a:gd name="connsiteY17" fmla="*/ 893379 h 893379"/>
                <a:gd name="connsiteX18" fmla="*/ 8180972 w 8492358"/>
                <a:gd name="connsiteY18" fmla="*/ 893379 h 893379"/>
                <a:gd name="connsiteX19" fmla="*/ 7784662 w 8492358"/>
                <a:gd name="connsiteY19" fmla="*/ 893379 h 893379"/>
                <a:gd name="connsiteX20" fmla="*/ 7048657 w 8492358"/>
                <a:gd name="connsiteY20" fmla="*/ 893379 h 893379"/>
                <a:gd name="connsiteX21" fmla="*/ 6397576 w 8492358"/>
                <a:gd name="connsiteY21" fmla="*/ 893379 h 893379"/>
                <a:gd name="connsiteX22" fmla="*/ 6086190 w 8492358"/>
                <a:gd name="connsiteY22" fmla="*/ 893379 h 893379"/>
                <a:gd name="connsiteX23" fmla="*/ 5774803 w 8492358"/>
                <a:gd name="connsiteY23" fmla="*/ 893379 h 893379"/>
                <a:gd name="connsiteX24" fmla="*/ 5463417 w 8492358"/>
                <a:gd name="connsiteY24" fmla="*/ 893379 h 893379"/>
                <a:gd name="connsiteX25" fmla="*/ 5067107 w 8492358"/>
                <a:gd name="connsiteY25" fmla="*/ 893379 h 893379"/>
                <a:gd name="connsiteX26" fmla="*/ 4416026 w 8492358"/>
                <a:gd name="connsiteY26" fmla="*/ 893379 h 893379"/>
                <a:gd name="connsiteX27" fmla="*/ 3680022 w 8492358"/>
                <a:gd name="connsiteY27" fmla="*/ 893379 h 893379"/>
                <a:gd name="connsiteX28" fmla="*/ 3198788 w 8492358"/>
                <a:gd name="connsiteY28" fmla="*/ 893379 h 893379"/>
                <a:gd name="connsiteX29" fmla="*/ 2462784 w 8492358"/>
                <a:gd name="connsiteY29" fmla="*/ 893379 h 893379"/>
                <a:gd name="connsiteX30" fmla="*/ 1811703 w 8492358"/>
                <a:gd name="connsiteY30" fmla="*/ 893379 h 893379"/>
                <a:gd name="connsiteX31" fmla="*/ 1330469 w 8492358"/>
                <a:gd name="connsiteY31" fmla="*/ 893379 h 893379"/>
                <a:gd name="connsiteX32" fmla="*/ 679389 w 8492358"/>
                <a:gd name="connsiteY32" fmla="*/ 893379 h 893379"/>
                <a:gd name="connsiteX33" fmla="*/ 0 w 8492358"/>
                <a:gd name="connsiteY33" fmla="*/ 893379 h 893379"/>
                <a:gd name="connsiteX34" fmla="*/ 0 w 8492358"/>
                <a:gd name="connsiteY34" fmla="*/ 473491 h 893379"/>
                <a:gd name="connsiteX35" fmla="*/ 0 w 8492358"/>
                <a:gd name="connsiteY35" fmla="*/ 0 h 893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492358" h="893379" extrusionOk="0">
                  <a:moveTo>
                    <a:pt x="0" y="0"/>
                  </a:moveTo>
                  <a:cubicBezTo>
                    <a:pt x="266317" y="-24279"/>
                    <a:pt x="477848" y="14145"/>
                    <a:pt x="736004" y="0"/>
                  </a:cubicBezTo>
                  <a:cubicBezTo>
                    <a:pt x="994160" y="-14145"/>
                    <a:pt x="893135" y="13281"/>
                    <a:pt x="1047391" y="0"/>
                  </a:cubicBezTo>
                  <a:cubicBezTo>
                    <a:pt x="1201647" y="-13281"/>
                    <a:pt x="1295342" y="7776"/>
                    <a:pt x="1528624" y="0"/>
                  </a:cubicBezTo>
                  <a:cubicBezTo>
                    <a:pt x="1761906" y="-7776"/>
                    <a:pt x="1938363" y="43152"/>
                    <a:pt x="2264629" y="0"/>
                  </a:cubicBezTo>
                  <a:cubicBezTo>
                    <a:pt x="2590896" y="-43152"/>
                    <a:pt x="2475273" y="31757"/>
                    <a:pt x="2576015" y="0"/>
                  </a:cubicBezTo>
                  <a:cubicBezTo>
                    <a:pt x="2676757" y="-31757"/>
                    <a:pt x="3103947" y="21347"/>
                    <a:pt x="3312020" y="0"/>
                  </a:cubicBezTo>
                  <a:cubicBezTo>
                    <a:pt x="3520094" y="-21347"/>
                    <a:pt x="3526733" y="33976"/>
                    <a:pt x="3623406" y="0"/>
                  </a:cubicBezTo>
                  <a:cubicBezTo>
                    <a:pt x="3720079" y="-33976"/>
                    <a:pt x="3871100" y="35259"/>
                    <a:pt x="3934793" y="0"/>
                  </a:cubicBezTo>
                  <a:cubicBezTo>
                    <a:pt x="3998486" y="-35259"/>
                    <a:pt x="4145165" y="41995"/>
                    <a:pt x="4331103" y="0"/>
                  </a:cubicBezTo>
                  <a:cubicBezTo>
                    <a:pt x="4517041" y="-41995"/>
                    <a:pt x="4715102" y="12640"/>
                    <a:pt x="4897260" y="0"/>
                  </a:cubicBezTo>
                  <a:cubicBezTo>
                    <a:pt x="5079418" y="-12640"/>
                    <a:pt x="5307243" y="23125"/>
                    <a:pt x="5548341" y="0"/>
                  </a:cubicBezTo>
                  <a:cubicBezTo>
                    <a:pt x="5789439" y="-23125"/>
                    <a:pt x="5976049" y="66823"/>
                    <a:pt x="6284345" y="0"/>
                  </a:cubicBezTo>
                  <a:cubicBezTo>
                    <a:pt x="6592641" y="-66823"/>
                    <a:pt x="6617599" y="28109"/>
                    <a:pt x="6850502" y="0"/>
                  </a:cubicBezTo>
                  <a:cubicBezTo>
                    <a:pt x="7083405" y="-28109"/>
                    <a:pt x="7135532" y="15545"/>
                    <a:pt x="7331736" y="0"/>
                  </a:cubicBezTo>
                  <a:cubicBezTo>
                    <a:pt x="7527940" y="-15545"/>
                    <a:pt x="7918000" y="64231"/>
                    <a:pt x="8492358" y="0"/>
                  </a:cubicBezTo>
                  <a:cubicBezTo>
                    <a:pt x="8525244" y="141159"/>
                    <a:pt x="8448552" y="247373"/>
                    <a:pt x="8492358" y="464557"/>
                  </a:cubicBezTo>
                  <a:cubicBezTo>
                    <a:pt x="8536164" y="681741"/>
                    <a:pt x="8441756" y="722328"/>
                    <a:pt x="8492358" y="893379"/>
                  </a:cubicBezTo>
                  <a:cubicBezTo>
                    <a:pt x="8393836" y="911585"/>
                    <a:pt x="8327945" y="892624"/>
                    <a:pt x="8180972" y="893379"/>
                  </a:cubicBezTo>
                  <a:cubicBezTo>
                    <a:pt x="8033999" y="894134"/>
                    <a:pt x="7973366" y="874659"/>
                    <a:pt x="7784662" y="893379"/>
                  </a:cubicBezTo>
                  <a:cubicBezTo>
                    <a:pt x="7595958" y="912099"/>
                    <a:pt x="7289996" y="816392"/>
                    <a:pt x="7048657" y="893379"/>
                  </a:cubicBezTo>
                  <a:cubicBezTo>
                    <a:pt x="6807319" y="970366"/>
                    <a:pt x="6663201" y="829231"/>
                    <a:pt x="6397576" y="893379"/>
                  </a:cubicBezTo>
                  <a:cubicBezTo>
                    <a:pt x="6131951" y="957527"/>
                    <a:pt x="6171768" y="886647"/>
                    <a:pt x="6086190" y="893379"/>
                  </a:cubicBezTo>
                  <a:cubicBezTo>
                    <a:pt x="6000612" y="900111"/>
                    <a:pt x="5852249" y="872416"/>
                    <a:pt x="5774803" y="893379"/>
                  </a:cubicBezTo>
                  <a:cubicBezTo>
                    <a:pt x="5697357" y="914342"/>
                    <a:pt x="5582533" y="885147"/>
                    <a:pt x="5463417" y="893379"/>
                  </a:cubicBezTo>
                  <a:cubicBezTo>
                    <a:pt x="5344301" y="901611"/>
                    <a:pt x="5195075" y="852542"/>
                    <a:pt x="5067107" y="893379"/>
                  </a:cubicBezTo>
                  <a:cubicBezTo>
                    <a:pt x="4939139" y="934216"/>
                    <a:pt x="4658318" y="893174"/>
                    <a:pt x="4416026" y="893379"/>
                  </a:cubicBezTo>
                  <a:cubicBezTo>
                    <a:pt x="4173734" y="893584"/>
                    <a:pt x="3897087" y="828196"/>
                    <a:pt x="3680022" y="893379"/>
                  </a:cubicBezTo>
                  <a:cubicBezTo>
                    <a:pt x="3462957" y="958562"/>
                    <a:pt x="3380443" y="856281"/>
                    <a:pt x="3198788" y="893379"/>
                  </a:cubicBezTo>
                  <a:cubicBezTo>
                    <a:pt x="3017133" y="930477"/>
                    <a:pt x="2749039" y="852751"/>
                    <a:pt x="2462784" y="893379"/>
                  </a:cubicBezTo>
                  <a:cubicBezTo>
                    <a:pt x="2176529" y="934007"/>
                    <a:pt x="2061288" y="836898"/>
                    <a:pt x="1811703" y="893379"/>
                  </a:cubicBezTo>
                  <a:cubicBezTo>
                    <a:pt x="1562118" y="949860"/>
                    <a:pt x="1498254" y="889932"/>
                    <a:pt x="1330469" y="893379"/>
                  </a:cubicBezTo>
                  <a:cubicBezTo>
                    <a:pt x="1162684" y="896826"/>
                    <a:pt x="855489" y="847484"/>
                    <a:pt x="679389" y="893379"/>
                  </a:cubicBezTo>
                  <a:cubicBezTo>
                    <a:pt x="503289" y="939274"/>
                    <a:pt x="167435" y="813380"/>
                    <a:pt x="0" y="893379"/>
                  </a:cubicBezTo>
                  <a:cubicBezTo>
                    <a:pt x="-33470" y="736087"/>
                    <a:pt x="36094" y="611691"/>
                    <a:pt x="0" y="473491"/>
                  </a:cubicBezTo>
                  <a:cubicBezTo>
                    <a:pt x="-36094" y="335291"/>
                    <a:pt x="38697" y="98269"/>
                    <a:pt x="0" y="0"/>
                  </a:cubicBezTo>
                  <a:close/>
                </a:path>
              </a:pathLst>
            </a:custGeom>
            <a:noFill/>
            <a:ln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88408784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303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82"/>
    </mc:Choice>
    <mc:Fallback xmlns="">
      <p:transition spd="slow" advTm="3518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1FAE418-A07B-EA45-A64A-A3EC20F09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61" y="640692"/>
            <a:ext cx="7147635" cy="5213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D78EC-BA5B-94EF-1D33-DFF9CE2C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 dirty="0"/>
              <a:t>Database Structure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D86480-5F5E-2DC4-7FFA-9B1E5FCA5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880473"/>
            <a:ext cx="4011786" cy="45323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Base tables with a many to many relationship: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Person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place</a:t>
            </a:r>
          </a:p>
          <a:p>
            <a:pPr marL="0" indent="0">
              <a:buNone/>
            </a:pPr>
            <a:r>
              <a:rPr lang="en-US" sz="1400" dirty="0"/>
              <a:t>Intermediate table to link base tables together: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 err="1"/>
              <a:t>person_place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Reference tables (after normalizing):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city, county, country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/>
              <a:t>occupation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 err="1"/>
              <a:t>source_record</a:t>
            </a:r>
            <a:endParaRPr lang="en-US" sz="1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 err="1"/>
              <a:t>event_type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Audit table: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400" dirty="0" err="1"/>
              <a:t>activity_log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466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2"/>
    </mc:Choice>
    <mc:Fallback xmlns="">
      <p:transition spd="slow" advTm="210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/>
              <a:t>Joining the tables with a view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7BC115-2100-A3E9-A3C3-57FD8B696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68" y="640080"/>
            <a:ext cx="5504279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D5E223-6D85-E073-655D-CFCA7E1F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974263"/>
            <a:ext cx="3677263" cy="2408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The query needed to get human-friendly output from my central </a:t>
            </a:r>
            <a:r>
              <a:rPr lang="en-US" sz="1600" dirty="0" err="1">
                <a:highlight>
                  <a:srgbClr val="C0C0C0"/>
                </a:highlight>
              </a:rPr>
              <a:t>person_place</a:t>
            </a:r>
            <a:r>
              <a:rPr lang="en-US" sz="1600" dirty="0"/>
              <a:t> table is massive because of all the columns I want to include and all the joins required to connect the tables.</a:t>
            </a:r>
          </a:p>
          <a:p>
            <a:pPr marL="0" indent="0">
              <a:buNone/>
            </a:pPr>
            <a:r>
              <a:rPr lang="en-US" sz="1600" dirty="0"/>
              <a:t>By creating a view I can avoid repeating this big block of code, and query the database more easily.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37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9"/>
    </mc:Choice>
    <mc:Fallback xmlns="">
      <p:transition spd="slow" advTm="190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 dirty="0"/>
              <a:t>Using a stored function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C7BC115-2100-A3E9-A3C3-57FD8B696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968" y="640080"/>
            <a:ext cx="5504279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D5E223-6D85-E073-655D-CFCA7E1F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5" y="1807780"/>
            <a:ext cx="3677263" cy="4406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Within the query I’ve used a stored function called </a:t>
            </a:r>
            <a:r>
              <a:rPr lang="en-US" sz="1600" dirty="0" err="1">
                <a:highlight>
                  <a:srgbClr val="C0C0C0"/>
                </a:highlight>
              </a:rPr>
              <a:t>age_calc</a:t>
            </a:r>
            <a:r>
              <a:rPr lang="en-US" sz="1600" dirty="0"/>
              <a:t> which takes two parameters – </a:t>
            </a:r>
            <a:r>
              <a:rPr lang="en-US" sz="1600" dirty="0" err="1"/>
              <a:t>event_year</a:t>
            </a:r>
            <a:r>
              <a:rPr lang="en-US" sz="1600" dirty="0"/>
              <a:t> and </a:t>
            </a:r>
            <a:r>
              <a:rPr lang="en-US" sz="1600" dirty="0" err="1"/>
              <a:t>birth_year</a:t>
            </a:r>
            <a:r>
              <a:rPr lang="en-US" sz="1600" dirty="0"/>
              <a:t> – to calculate a person’s age: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F1A6C1-6612-7AD2-3C45-97BF5BE4EB12}"/>
              </a:ext>
            </a:extLst>
          </p:cNvPr>
          <p:cNvSpPr/>
          <p:nvPr/>
        </p:nvSpPr>
        <p:spPr>
          <a:xfrm>
            <a:off x="1860331" y="1975945"/>
            <a:ext cx="2732690" cy="220717"/>
          </a:xfrm>
          <a:custGeom>
            <a:avLst/>
            <a:gdLst>
              <a:gd name="connsiteX0" fmla="*/ 0 w 2732690"/>
              <a:gd name="connsiteY0" fmla="*/ 0 h 220717"/>
              <a:gd name="connsiteX1" fmla="*/ 519211 w 2732690"/>
              <a:gd name="connsiteY1" fmla="*/ 0 h 220717"/>
              <a:gd name="connsiteX2" fmla="*/ 983768 w 2732690"/>
              <a:gd name="connsiteY2" fmla="*/ 0 h 220717"/>
              <a:gd name="connsiteX3" fmla="*/ 1584960 w 2732690"/>
              <a:gd name="connsiteY3" fmla="*/ 0 h 220717"/>
              <a:gd name="connsiteX4" fmla="*/ 2104171 w 2732690"/>
              <a:gd name="connsiteY4" fmla="*/ 0 h 220717"/>
              <a:gd name="connsiteX5" fmla="*/ 2732690 w 2732690"/>
              <a:gd name="connsiteY5" fmla="*/ 0 h 220717"/>
              <a:gd name="connsiteX6" fmla="*/ 2732690 w 2732690"/>
              <a:gd name="connsiteY6" fmla="*/ 220717 h 220717"/>
              <a:gd name="connsiteX7" fmla="*/ 2186152 w 2732690"/>
              <a:gd name="connsiteY7" fmla="*/ 220717 h 220717"/>
              <a:gd name="connsiteX8" fmla="*/ 1584960 w 2732690"/>
              <a:gd name="connsiteY8" fmla="*/ 220717 h 220717"/>
              <a:gd name="connsiteX9" fmla="*/ 1120403 w 2732690"/>
              <a:gd name="connsiteY9" fmla="*/ 220717 h 220717"/>
              <a:gd name="connsiteX10" fmla="*/ 573865 w 2732690"/>
              <a:gd name="connsiteY10" fmla="*/ 220717 h 220717"/>
              <a:gd name="connsiteX11" fmla="*/ 0 w 2732690"/>
              <a:gd name="connsiteY11" fmla="*/ 220717 h 220717"/>
              <a:gd name="connsiteX12" fmla="*/ 0 w 2732690"/>
              <a:gd name="connsiteY12" fmla="*/ 0 h 22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32690" h="220717" extrusionOk="0">
                <a:moveTo>
                  <a:pt x="0" y="0"/>
                </a:moveTo>
                <a:cubicBezTo>
                  <a:pt x="180444" y="-9889"/>
                  <a:pt x="370305" y="18895"/>
                  <a:pt x="519211" y="0"/>
                </a:cubicBezTo>
                <a:cubicBezTo>
                  <a:pt x="668117" y="-18895"/>
                  <a:pt x="887248" y="38027"/>
                  <a:pt x="983768" y="0"/>
                </a:cubicBezTo>
                <a:cubicBezTo>
                  <a:pt x="1080288" y="-38027"/>
                  <a:pt x="1296326" y="53245"/>
                  <a:pt x="1584960" y="0"/>
                </a:cubicBezTo>
                <a:cubicBezTo>
                  <a:pt x="1873594" y="-53245"/>
                  <a:pt x="1848013" y="35603"/>
                  <a:pt x="2104171" y="0"/>
                </a:cubicBezTo>
                <a:cubicBezTo>
                  <a:pt x="2360329" y="-35603"/>
                  <a:pt x="2572863" y="28918"/>
                  <a:pt x="2732690" y="0"/>
                </a:cubicBezTo>
                <a:cubicBezTo>
                  <a:pt x="2758958" y="79231"/>
                  <a:pt x="2732187" y="119912"/>
                  <a:pt x="2732690" y="220717"/>
                </a:cubicBezTo>
                <a:cubicBezTo>
                  <a:pt x="2583339" y="278662"/>
                  <a:pt x="2400655" y="168722"/>
                  <a:pt x="2186152" y="220717"/>
                </a:cubicBezTo>
                <a:cubicBezTo>
                  <a:pt x="1971649" y="272712"/>
                  <a:pt x="1723993" y="175751"/>
                  <a:pt x="1584960" y="220717"/>
                </a:cubicBezTo>
                <a:cubicBezTo>
                  <a:pt x="1445927" y="265683"/>
                  <a:pt x="1243097" y="212609"/>
                  <a:pt x="1120403" y="220717"/>
                </a:cubicBezTo>
                <a:cubicBezTo>
                  <a:pt x="997709" y="228825"/>
                  <a:pt x="777900" y="212642"/>
                  <a:pt x="573865" y="220717"/>
                </a:cubicBezTo>
                <a:cubicBezTo>
                  <a:pt x="369830" y="228792"/>
                  <a:pt x="259456" y="194017"/>
                  <a:pt x="0" y="220717"/>
                </a:cubicBezTo>
                <a:cubicBezTo>
                  <a:pt x="-12035" y="141374"/>
                  <a:pt x="8119" y="51435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code with blue text&#10;&#10;Description automatically generated">
            <a:extLst>
              <a:ext uri="{FF2B5EF4-FFF2-40B4-BE49-F238E27FC236}">
                <a16:creationId xmlns:a16="http://schemas.microsoft.com/office/drawing/2014/main" id="{7FDA6F36-C06B-C659-30AE-CB3020E2A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503" y="3069021"/>
            <a:ext cx="3752565" cy="277997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025302-6CB4-999B-B9A9-9E372AF3582A}"/>
              </a:ext>
            </a:extLst>
          </p:cNvPr>
          <p:cNvCxnSpPr>
            <a:cxnSpLocks/>
          </p:cNvCxnSpPr>
          <p:nvPr/>
        </p:nvCxnSpPr>
        <p:spPr>
          <a:xfrm>
            <a:off x="4593021" y="2093976"/>
            <a:ext cx="3026979" cy="170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8DE36E1-28D9-3AE6-CF2B-FE9D833DBFD1}"/>
              </a:ext>
            </a:extLst>
          </p:cNvPr>
          <p:cNvSpPr/>
          <p:nvPr/>
        </p:nvSpPr>
        <p:spPr>
          <a:xfrm>
            <a:off x="7704084" y="3069021"/>
            <a:ext cx="3914284" cy="2858813"/>
          </a:xfrm>
          <a:custGeom>
            <a:avLst/>
            <a:gdLst>
              <a:gd name="connsiteX0" fmla="*/ 0 w 3914284"/>
              <a:gd name="connsiteY0" fmla="*/ 0 h 2858813"/>
              <a:gd name="connsiteX1" fmla="*/ 520041 w 3914284"/>
              <a:gd name="connsiteY1" fmla="*/ 0 h 2858813"/>
              <a:gd name="connsiteX2" fmla="*/ 961795 w 3914284"/>
              <a:gd name="connsiteY2" fmla="*/ 0 h 2858813"/>
              <a:gd name="connsiteX3" fmla="*/ 1599265 w 3914284"/>
              <a:gd name="connsiteY3" fmla="*/ 0 h 2858813"/>
              <a:gd name="connsiteX4" fmla="*/ 2119305 w 3914284"/>
              <a:gd name="connsiteY4" fmla="*/ 0 h 2858813"/>
              <a:gd name="connsiteX5" fmla="*/ 2639346 w 3914284"/>
              <a:gd name="connsiteY5" fmla="*/ 0 h 2858813"/>
              <a:gd name="connsiteX6" fmla="*/ 3276815 w 3914284"/>
              <a:gd name="connsiteY6" fmla="*/ 0 h 2858813"/>
              <a:gd name="connsiteX7" fmla="*/ 3914284 w 3914284"/>
              <a:gd name="connsiteY7" fmla="*/ 0 h 2858813"/>
              <a:gd name="connsiteX8" fmla="*/ 3914284 w 3914284"/>
              <a:gd name="connsiteY8" fmla="*/ 628939 h 2858813"/>
              <a:gd name="connsiteX9" fmla="*/ 3914284 w 3914284"/>
              <a:gd name="connsiteY9" fmla="*/ 1143525 h 2858813"/>
              <a:gd name="connsiteX10" fmla="*/ 3914284 w 3914284"/>
              <a:gd name="connsiteY10" fmla="*/ 1658112 h 2858813"/>
              <a:gd name="connsiteX11" fmla="*/ 3914284 w 3914284"/>
              <a:gd name="connsiteY11" fmla="*/ 2229874 h 2858813"/>
              <a:gd name="connsiteX12" fmla="*/ 3914284 w 3914284"/>
              <a:gd name="connsiteY12" fmla="*/ 2858813 h 2858813"/>
              <a:gd name="connsiteX13" fmla="*/ 3472529 w 3914284"/>
              <a:gd name="connsiteY13" fmla="*/ 2858813 h 2858813"/>
              <a:gd name="connsiteX14" fmla="*/ 2835060 w 3914284"/>
              <a:gd name="connsiteY14" fmla="*/ 2858813 h 2858813"/>
              <a:gd name="connsiteX15" fmla="*/ 2354162 w 3914284"/>
              <a:gd name="connsiteY15" fmla="*/ 2858813 h 2858813"/>
              <a:gd name="connsiteX16" fmla="*/ 1794979 w 3914284"/>
              <a:gd name="connsiteY16" fmla="*/ 2858813 h 2858813"/>
              <a:gd name="connsiteX17" fmla="*/ 1157510 w 3914284"/>
              <a:gd name="connsiteY17" fmla="*/ 2858813 h 2858813"/>
              <a:gd name="connsiteX18" fmla="*/ 598326 w 3914284"/>
              <a:gd name="connsiteY18" fmla="*/ 2858813 h 2858813"/>
              <a:gd name="connsiteX19" fmla="*/ 0 w 3914284"/>
              <a:gd name="connsiteY19" fmla="*/ 2858813 h 2858813"/>
              <a:gd name="connsiteX20" fmla="*/ 0 w 3914284"/>
              <a:gd name="connsiteY20" fmla="*/ 2344227 h 2858813"/>
              <a:gd name="connsiteX21" fmla="*/ 0 w 3914284"/>
              <a:gd name="connsiteY21" fmla="*/ 1801052 h 2858813"/>
              <a:gd name="connsiteX22" fmla="*/ 0 w 3914284"/>
              <a:gd name="connsiteY22" fmla="*/ 1172113 h 2858813"/>
              <a:gd name="connsiteX23" fmla="*/ 0 w 3914284"/>
              <a:gd name="connsiteY23" fmla="*/ 600351 h 2858813"/>
              <a:gd name="connsiteX24" fmla="*/ 0 w 3914284"/>
              <a:gd name="connsiteY24" fmla="*/ 0 h 285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14284" h="2858813" extrusionOk="0">
                <a:moveTo>
                  <a:pt x="0" y="0"/>
                </a:moveTo>
                <a:cubicBezTo>
                  <a:pt x="214293" y="-2607"/>
                  <a:pt x="280072" y="61656"/>
                  <a:pt x="520041" y="0"/>
                </a:cubicBezTo>
                <a:cubicBezTo>
                  <a:pt x="760010" y="-61656"/>
                  <a:pt x="807527" y="30535"/>
                  <a:pt x="961795" y="0"/>
                </a:cubicBezTo>
                <a:cubicBezTo>
                  <a:pt x="1116063" y="-30535"/>
                  <a:pt x="1294962" y="50189"/>
                  <a:pt x="1599265" y="0"/>
                </a:cubicBezTo>
                <a:cubicBezTo>
                  <a:pt x="1903568" y="-50189"/>
                  <a:pt x="1910660" y="18592"/>
                  <a:pt x="2119305" y="0"/>
                </a:cubicBezTo>
                <a:cubicBezTo>
                  <a:pt x="2327950" y="-18592"/>
                  <a:pt x="2493784" y="4850"/>
                  <a:pt x="2639346" y="0"/>
                </a:cubicBezTo>
                <a:cubicBezTo>
                  <a:pt x="2784908" y="-4850"/>
                  <a:pt x="3021858" y="42555"/>
                  <a:pt x="3276815" y="0"/>
                </a:cubicBezTo>
                <a:cubicBezTo>
                  <a:pt x="3531772" y="-42555"/>
                  <a:pt x="3619383" y="5673"/>
                  <a:pt x="3914284" y="0"/>
                </a:cubicBezTo>
                <a:cubicBezTo>
                  <a:pt x="3919557" y="298520"/>
                  <a:pt x="3857551" y="406692"/>
                  <a:pt x="3914284" y="628939"/>
                </a:cubicBezTo>
                <a:cubicBezTo>
                  <a:pt x="3971017" y="851186"/>
                  <a:pt x="3876724" y="992519"/>
                  <a:pt x="3914284" y="1143525"/>
                </a:cubicBezTo>
                <a:cubicBezTo>
                  <a:pt x="3951844" y="1294531"/>
                  <a:pt x="3870781" y="1482547"/>
                  <a:pt x="3914284" y="1658112"/>
                </a:cubicBezTo>
                <a:cubicBezTo>
                  <a:pt x="3957787" y="1833677"/>
                  <a:pt x="3889770" y="2004701"/>
                  <a:pt x="3914284" y="2229874"/>
                </a:cubicBezTo>
                <a:cubicBezTo>
                  <a:pt x="3938798" y="2455047"/>
                  <a:pt x="3873097" y="2655873"/>
                  <a:pt x="3914284" y="2858813"/>
                </a:cubicBezTo>
                <a:cubicBezTo>
                  <a:pt x="3747810" y="2896354"/>
                  <a:pt x="3677967" y="2806679"/>
                  <a:pt x="3472529" y="2858813"/>
                </a:cubicBezTo>
                <a:cubicBezTo>
                  <a:pt x="3267092" y="2910947"/>
                  <a:pt x="2975639" y="2839998"/>
                  <a:pt x="2835060" y="2858813"/>
                </a:cubicBezTo>
                <a:cubicBezTo>
                  <a:pt x="2694481" y="2877628"/>
                  <a:pt x="2564172" y="2834603"/>
                  <a:pt x="2354162" y="2858813"/>
                </a:cubicBezTo>
                <a:cubicBezTo>
                  <a:pt x="2144152" y="2883023"/>
                  <a:pt x="1963462" y="2804380"/>
                  <a:pt x="1794979" y="2858813"/>
                </a:cubicBezTo>
                <a:cubicBezTo>
                  <a:pt x="1626496" y="2913246"/>
                  <a:pt x="1375653" y="2823069"/>
                  <a:pt x="1157510" y="2858813"/>
                </a:cubicBezTo>
                <a:cubicBezTo>
                  <a:pt x="939367" y="2894557"/>
                  <a:pt x="729976" y="2826983"/>
                  <a:pt x="598326" y="2858813"/>
                </a:cubicBezTo>
                <a:cubicBezTo>
                  <a:pt x="466676" y="2890643"/>
                  <a:pt x="193367" y="2838935"/>
                  <a:pt x="0" y="2858813"/>
                </a:cubicBezTo>
                <a:cubicBezTo>
                  <a:pt x="-20911" y="2678650"/>
                  <a:pt x="38513" y="2479036"/>
                  <a:pt x="0" y="2344227"/>
                </a:cubicBezTo>
                <a:cubicBezTo>
                  <a:pt x="-38513" y="2209418"/>
                  <a:pt x="14738" y="2063699"/>
                  <a:pt x="0" y="1801052"/>
                </a:cubicBezTo>
                <a:cubicBezTo>
                  <a:pt x="-14738" y="1538405"/>
                  <a:pt x="49259" y="1440521"/>
                  <a:pt x="0" y="1172113"/>
                </a:cubicBezTo>
                <a:cubicBezTo>
                  <a:pt x="-49259" y="903705"/>
                  <a:pt x="55857" y="857580"/>
                  <a:pt x="0" y="600351"/>
                </a:cubicBezTo>
                <a:cubicBezTo>
                  <a:pt x="-55857" y="343122"/>
                  <a:pt x="12052" y="228434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1"/>
    </mc:Choice>
    <mc:Fallback xmlns="">
      <p:transition spd="slow" advTm="124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 dirty="0"/>
              <a:t>Using the 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D5E223-6D85-E073-655D-CFCA7E1F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83" y="591479"/>
            <a:ext cx="6962303" cy="187550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Using a simple SELECT query on the </a:t>
            </a:r>
            <a:r>
              <a:rPr lang="en-US" sz="1600" dirty="0" err="1">
                <a:highlight>
                  <a:srgbClr val="C0C0C0"/>
                </a:highlight>
              </a:rPr>
              <a:t>locations_list</a:t>
            </a:r>
            <a:r>
              <a:rPr lang="en-US" sz="1600" dirty="0"/>
              <a:t> view I can output a detailed geographical biography of a person (or people) showing where they were, what they were doing there, and where this data came from.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5A5A72D-16EC-C756-30F5-6368C7D7C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8567"/>
            <a:ext cx="12060006" cy="32108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200598-F161-769A-C455-4CD89F0CF23A}"/>
              </a:ext>
            </a:extLst>
          </p:cNvPr>
          <p:cNvSpPr/>
          <p:nvPr/>
        </p:nvSpPr>
        <p:spPr>
          <a:xfrm>
            <a:off x="536028" y="2995448"/>
            <a:ext cx="3205655" cy="433552"/>
          </a:xfrm>
          <a:custGeom>
            <a:avLst/>
            <a:gdLst>
              <a:gd name="connsiteX0" fmla="*/ 0 w 3205655"/>
              <a:gd name="connsiteY0" fmla="*/ 0 h 433552"/>
              <a:gd name="connsiteX1" fmla="*/ 502219 w 3205655"/>
              <a:gd name="connsiteY1" fmla="*/ 0 h 433552"/>
              <a:gd name="connsiteX2" fmla="*/ 1100608 w 3205655"/>
              <a:gd name="connsiteY2" fmla="*/ 0 h 433552"/>
              <a:gd name="connsiteX3" fmla="*/ 1698997 w 3205655"/>
              <a:gd name="connsiteY3" fmla="*/ 0 h 433552"/>
              <a:gd name="connsiteX4" fmla="*/ 2169160 w 3205655"/>
              <a:gd name="connsiteY4" fmla="*/ 0 h 433552"/>
              <a:gd name="connsiteX5" fmla="*/ 2639323 w 3205655"/>
              <a:gd name="connsiteY5" fmla="*/ 0 h 433552"/>
              <a:gd name="connsiteX6" fmla="*/ 3205655 w 3205655"/>
              <a:gd name="connsiteY6" fmla="*/ 0 h 433552"/>
              <a:gd name="connsiteX7" fmla="*/ 3205655 w 3205655"/>
              <a:gd name="connsiteY7" fmla="*/ 433552 h 433552"/>
              <a:gd name="connsiteX8" fmla="*/ 2767549 w 3205655"/>
              <a:gd name="connsiteY8" fmla="*/ 433552 h 433552"/>
              <a:gd name="connsiteX9" fmla="*/ 2169160 w 3205655"/>
              <a:gd name="connsiteY9" fmla="*/ 433552 h 433552"/>
              <a:gd name="connsiteX10" fmla="*/ 1570771 w 3205655"/>
              <a:gd name="connsiteY10" fmla="*/ 433552 h 433552"/>
              <a:gd name="connsiteX11" fmla="*/ 1100608 w 3205655"/>
              <a:gd name="connsiteY11" fmla="*/ 433552 h 433552"/>
              <a:gd name="connsiteX12" fmla="*/ 502219 w 3205655"/>
              <a:gd name="connsiteY12" fmla="*/ 433552 h 433552"/>
              <a:gd name="connsiteX13" fmla="*/ 0 w 3205655"/>
              <a:gd name="connsiteY13" fmla="*/ 433552 h 433552"/>
              <a:gd name="connsiteX14" fmla="*/ 0 w 3205655"/>
              <a:gd name="connsiteY14" fmla="*/ 0 h 43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5655" h="433552" extrusionOk="0">
                <a:moveTo>
                  <a:pt x="0" y="0"/>
                </a:moveTo>
                <a:cubicBezTo>
                  <a:pt x="122303" y="-6179"/>
                  <a:pt x="334126" y="51362"/>
                  <a:pt x="502219" y="0"/>
                </a:cubicBezTo>
                <a:cubicBezTo>
                  <a:pt x="670312" y="-51362"/>
                  <a:pt x="831618" y="65301"/>
                  <a:pt x="1100608" y="0"/>
                </a:cubicBezTo>
                <a:cubicBezTo>
                  <a:pt x="1369598" y="-65301"/>
                  <a:pt x="1578768" y="19837"/>
                  <a:pt x="1698997" y="0"/>
                </a:cubicBezTo>
                <a:cubicBezTo>
                  <a:pt x="1819226" y="-19837"/>
                  <a:pt x="2066764" y="5852"/>
                  <a:pt x="2169160" y="0"/>
                </a:cubicBezTo>
                <a:cubicBezTo>
                  <a:pt x="2271556" y="-5852"/>
                  <a:pt x="2541569" y="49466"/>
                  <a:pt x="2639323" y="0"/>
                </a:cubicBezTo>
                <a:cubicBezTo>
                  <a:pt x="2737077" y="-49466"/>
                  <a:pt x="2958527" y="64110"/>
                  <a:pt x="3205655" y="0"/>
                </a:cubicBezTo>
                <a:cubicBezTo>
                  <a:pt x="3234086" y="117790"/>
                  <a:pt x="3201566" y="269861"/>
                  <a:pt x="3205655" y="433552"/>
                </a:cubicBezTo>
                <a:cubicBezTo>
                  <a:pt x="3026101" y="469136"/>
                  <a:pt x="2895308" y="432195"/>
                  <a:pt x="2767549" y="433552"/>
                </a:cubicBezTo>
                <a:cubicBezTo>
                  <a:pt x="2639790" y="434909"/>
                  <a:pt x="2457196" y="387525"/>
                  <a:pt x="2169160" y="433552"/>
                </a:cubicBezTo>
                <a:cubicBezTo>
                  <a:pt x="1881124" y="479579"/>
                  <a:pt x="1824048" y="429482"/>
                  <a:pt x="1570771" y="433552"/>
                </a:cubicBezTo>
                <a:cubicBezTo>
                  <a:pt x="1317494" y="437622"/>
                  <a:pt x="1331685" y="423665"/>
                  <a:pt x="1100608" y="433552"/>
                </a:cubicBezTo>
                <a:cubicBezTo>
                  <a:pt x="869531" y="443439"/>
                  <a:pt x="681793" y="380776"/>
                  <a:pt x="502219" y="433552"/>
                </a:cubicBezTo>
                <a:cubicBezTo>
                  <a:pt x="322645" y="486328"/>
                  <a:pt x="200343" y="374238"/>
                  <a:pt x="0" y="433552"/>
                </a:cubicBezTo>
                <a:cubicBezTo>
                  <a:pt x="-19352" y="289095"/>
                  <a:pt x="42364" y="180040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844776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80"/>
    </mc:Choice>
    <mc:Fallback xmlns="">
      <p:transition spd="slow" advTm="321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484632"/>
            <a:ext cx="3677264" cy="1609344"/>
          </a:xfrm>
        </p:spPr>
        <p:txBody>
          <a:bodyPr>
            <a:normAutofit/>
          </a:bodyPr>
          <a:lstStyle/>
          <a:p>
            <a:r>
              <a:rPr lang="en-US" sz="3600" dirty="0"/>
              <a:t>Using the 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D5E223-6D85-E073-655D-CFCA7E1F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44" y="594788"/>
            <a:ext cx="7194524" cy="16243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400" dirty="0">
                <a:latin typeface="Andale Mono" panose="020B0509000000000004" pitchFamily="49" charset="0"/>
              </a:rPr>
              <a:t>w3w_code</a:t>
            </a:r>
            <a:r>
              <a:rPr lang="en-US" sz="1800" dirty="0"/>
              <a:t> column in the view stores What3Words location codes, which gives the potential to generate maps like this … not that I know how to do this (yet!)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78CD12-B94F-2308-F565-0E06EEE65221}"/>
              </a:ext>
            </a:extLst>
          </p:cNvPr>
          <p:cNvGrpSpPr/>
          <p:nvPr/>
        </p:nvGrpSpPr>
        <p:grpSpPr>
          <a:xfrm>
            <a:off x="743337" y="1908568"/>
            <a:ext cx="4096762" cy="4222043"/>
            <a:chOff x="887130" y="1867622"/>
            <a:chExt cx="4096762" cy="422204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ED09C09-54F1-4EC7-4822-2D083581C3C9}"/>
                </a:ext>
              </a:extLst>
            </p:cNvPr>
            <p:cNvCxnSpPr>
              <a:cxnSpLocks/>
            </p:cNvCxnSpPr>
            <p:nvPr/>
          </p:nvCxnSpPr>
          <p:spPr>
            <a:xfrm>
              <a:off x="3762553" y="3966286"/>
              <a:ext cx="12213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437147-9A1C-AC95-6E7B-F9E7FD627B19}"/>
                </a:ext>
              </a:extLst>
            </p:cNvPr>
            <p:cNvGrpSpPr/>
            <p:nvPr/>
          </p:nvGrpSpPr>
          <p:grpSpPr>
            <a:xfrm>
              <a:off x="887130" y="1867622"/>
              <a:ext cx="2634546" cy="4222043"/>
              <a:chOff x="2419368" y="2298208"/>
              <a:chExt cx="2313270" cy="37071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200598-F161-769A-C455-4CD89F0CF23A}"/>
                  </a:ext>
                </a:extLst>
              </p:cNvPr>
              <p:cNvSpPr/>
              <p:nvPr/>
            </p:nvSpPr>
            <p:spPr>
              <a:xfrm>
                <a:off x="2419368" y="2298208"/>
                <a:ext cx="2313270" cy="3707176"/>
              </a:xfrm>
              <a:custGeom>
                <a:avLst/>
                <a:gdLst>
                  <a:gd name="connsiteX0" fmla="*/ 0 w 2313270"/>
                  <a:gd name="connsiteY0" fmla="*/ 0 h 3707176"/>
                  <a:gd name="connsiteX1" fmla="*/ 555185 w 2313270"/>
                  <a:gd name="connsiteY1" fmla="*/ 0 h 3707176"/>
                  <a:gd name="connsiteX2" fmla="*/ 1179768 w 2313270"/>
                  <a:gd name="connsiteY2" fmla="*/ 0 h 3707176"/>
                  <a:gd name="connsiteX3" fmla="*/ 1804351 w 2313270"/>
                  <a:gd name="connsiteY3" fmla="*/ 0 h 3707176"/>
                  <a:gd name="connsiteX4" fmla="*/ 2313270 w 2313270"/>
                  <a:gd name="connsiteY4" fmla="*/ 0 h 3707176"/>
                  <a:gd name="connsiteX5" fmla="*/ 2313270 w 2313270"/>
                  <a:gd name="connsiteY5" fmla="*/ 455453 h 3707176"/>
                  <a:gd name="connsiteX6" fmla="*/ 2313270 w 2313270"/>
                  <a:gd name="connsiteY6" fmla="*/ 1059193 h 3707176"/>
                  <a:gd name="connsiteX7" fmla="*/ 2313270 w 2313270"/>
                  <a:gd name="connsiteY7" fmla="*/ 1551718 h 3707176"/>
                  <a:gd name="connsiteX8" fmla="*/ 2313270 w 2313270"/>
                  <a:gd name="connsiteY8" fmla="*/ 1970099 h 3707176"/>
                  <a:gd name="connsiteX9" fmla="*/ 2313270 w 2313270"/>
                  <a:gd name="connsiteY9" fmla="*/ 2499696 h 3707176"/>
                  <a:gd name="connsiteX10" fmla="*/ 2313270 w 2313270"/>
                  <a:gd name="connsiteY10" fmla="*/ 2955149 h 3707176"/>
                  <a:gd name="connsiteX11" fmla="*/ 2313270 w 2313270"/>
                  <a:gd name="connsiteY11" fmla="*/ 3707176 h 3707176"/>
                  <a:gd name="connsiteX12" fmla="*/ 1804351 w 2313270"/>
                  <a:gd name="connsiteY12" fmla="*/ 3707176 h 3707176"/>
                  <a:gd name="connsiteX13" fmla="*/ 1202900 w 2313270"/>
                  <a:gd name="connsiteY13" fmla="*/ 3707176 h 3707176"/>
                  <a:gd name="connsiteX14" fmla="*/ 578318 w 2313270"/>
                  <a:gd name="connsiteY14" fmla="*/ 3707176 h 3707176"/>
                  <a:gd name="connsiteX15" fmla="*/ 0 w 2313270"/>
                  <a:gd name="connsiteY15" fmla="*/ 3707176 h 3707176"/>
                  <a:gd name="connsiteX16" fmla="*/ 0 w 2313270"/>
                  <a:gd name="connsiteY16" fmla="*/ 3103436 h 3707176"/>
                  <a:gd name="connsiteX17" fmla="*/ 0 w 2313270"/>
                  <a:gd name="connsiteY17" fmla="*/ 2647983 h 3707176"/>
                  <a:gd name="connsiteX18" fmla="*/ 0 w 2313270"/>
                  <a:gd name="connsiteY18" fmla="*/ 2229602 h 3707176"/>
                  <a:gd name="connsiteX19" fmla="*/ 0 w 2313270"/>
                  <a:gd name="connsiteY19" fmla="*/ 1625861 h 3707176"/>
                  <a:gd name="connsiteX20" fmla="*/ 0 w 2313270"/>
                  <a:gd name="connsiteY20" fmla="*/ 1059193 h 3707176"/>
                  <a:gd name="connsiteX21" fmla="*/ 0 w 2313270"/>
                  <a:gd name="connsiteY21" fmla="*/ 603740 h 3707176"/>
                  <a:gd name="connsiteX22" fmla="*/ 0 w 2313270"/>
                  <a:gd name="connsiteY22" fmla="*/ 0 h 3707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13270" h="3707176" extrusionOk="0">
                    <a:moveTo>
                      <a:pt x="0" y="0"/>
                    </a:moveTo>
                    <a:cubicBezTo>
                      <a:pt x="174176" y="-35137"/>
                      <a:pt x="384623" y="5658"/>
                      <a:pt x="555185" y="0"/>
                    </a:cubicBezTo>
                    <a:cubicBezTo>
                      <a:pt x="725748" y="-5658"/>
                      <a:pt x="919416" y="66205"/>
                      <a:pt x="1179768" y="0"/>
                    </a:cubicBezTo>
                    <a:cubicBezTo>
                      <a:pt x="1440120" y="-66205"/>
                      <a:pt x="1572178" y="11718"/>
                      <a:pt x="1804351" y="0"/>
                    </a:cubicBezTo>
                    <a:cubicBezTo>
                      <a:pt x="2036524" y="-11718"/>
                      <a:pt x="2097062" y="39950"/>
                      <a:pt x="2313270" y="0"/>
                    </a:cubicBezTo>
                    <a:cubicBezTo>
                      <a:pt x="2324563" y="166715"/>
                      <a:pt x="2268812" y="250945"/>
                      <a:pt x="2313270" y="455453"/>
                    </a:cubicBezTo>
                    <a:cubicBezTo>
                      <a:pt x="2357728" y="659961"/>
                      <a:pt x="2294898" y="809712"/>
                      <a:pt x="2313270" y="1059193"/>
                    </a:cubicBezTo>
                    <a:cubicBezTo>
                      <a:pt x="2331642" y="1308674"/>
                      <a:pt x="2302312" y="1451934"/>
                      <a:pt x="2313270" y="1551718"/>
                    </a:cubicBezTo>
                    <a:cubicBezTo>
                      <a:pt x="2324228" y="1651502"/>
                      <a:pt x="2284117" y="1803330"/>
                      <a:pt x="2313270" y="1970099"/>
                    </a:cubicBezTo>
                    <a:cubicBezTo>
                      <a:pt x="2342423" y="2136868"/>
                      <a:pt x="2250341" y="2357315"/>
                      <a:pt x="2313270" y="2499696"/>
                    </a:cubicBezTo>
                    <a:cubicBezTo>
                      <a:pt x="2376199" y="2642077"/>
                      <a:pt x="2306475" y="2731269"/>
                      <a:pt x="2313270" y="2955149"/>
                    </a:cubicBezTo>
                    <a:cubicBezTo>
                      <a:pt x="2320065" y="3179029"/>
                      <a:pt x="2239597" y="3505349"/>
                      <a:pt x="2313270" y="3707176"/>
                    </a:cubicBezTo>
                    <a:cubicBezTo>
                      <a:pt x="2067203" y="3737356"/>
                      <a:pt x="1917813" y="3657450"/>
                      <a:pt x="1804351" y="3707176"/>
                    </a:cubicBezTo>
                    <a:cubicBezTo>
                      <a:pt x="1690889" y="3756902"/>
                      <a:pt x="1437015" y="3672684"/>
                      <a:pt x="1202900" y="3707176"/>
                    </a:cubicBezTo>
                    <a:cubicBezTo>
                      <a:pt x="968785" y="3741668"/>
                      <a:pt x="836277" y="3698070"/>
                      <a:pt x="578318" y="3707176"/>
                    </a:cubicBezTo>
                    <a:cubicBezTo>
                      <a:pt x="320359" y="3716282"/>
                      <a:pt x="203326" y="3665170"/>
                      <a:pt x="0" y="3707176"/>
                    </a:cubicBezTo>
                    <a:cubicBezTo>
                      <a:pt x="-23706" y="3443459"/>
                      <a:pt x="55024" y="3251636"/>
                      <a:pt x="0" y="3103436"/>
                    </a:cubicBezTo>
                    <a:cubicBezTo>
                      <a:pt x="-55024" y="2955236"/>
                      <a:pt x="39683" y="2795092"/>
                      <a:pt x="0" y="2647983"/>
                    </a:cubicBezTo>
                    <a:cubicBezTo>
                      <a:pt x="-39683" y="2500874"/>
                      <a:pt x="28446" y="2368736"/>
                      <a:pt x="0" y="2229602"/>
                    </a:cubicBezTo>
                    <a:cubicBezTo>
                      <a:pt x="-28446" y="2090468"/>
                      <a:pt x="31869" y="1815809"/>
                      <a:pt x="0" y="1625861"/>
                    </a:cubicBezTo>
                    <a:cubicBezTo>
                      <a:pt x="-31869" y="1435913"/>
                      <a:pt x="10048" y="1177534"/>
                      <a:pt x="0" y="1059193"/>
                    </a:cubicBezTo>
                    <a:cubicBezTo>
                      <a:pt x="-10048" y="940852"/>
                      <a:pt x="34743" y="804074"/>
                      <a:pt x="0" y="603740"/>
                    </a:cubicBezTo>
                    <a:cubicBezTo>
                      <a:pt x="-34743" y="403406"/>
                      <a:pt x="19986" y="238482"/>
                      <a:pt x="0" y="0"/>
                    </a:cubicBezTo>
                    <a:close/>
                  </a:path>
                </a:pathLst>
              </a:custGeom>
              <a:noFill/>
              <a:ln>
                <a:solidFill>
                  <a:srgbClr val="C00000"/>
                </a:solidFill>
                <a:extLst>
                  <a:ext uri="{C807C97D-BFC1-408E-A445-0C87EB9F89A2}">
                    <ask:lineSketchStyleProps xmlns:ask="http://schemas.microsoft.com/office/drawing/2018/sketchyshapes" sd="121844776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BA0DE2ED-50D9-88B0-448C-33594692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1391" y="2467836"/>
                <a:ext cx="1993900" cy="3378200"/>
              </a:xfrm>
              <a:prstGeom prst="rect">
                <a:avLst/>
              </a:prstGeom>
            </p:spPr>
          </p:pic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944CFAC-51BD-197B-79AB-1956C187DC94}"/>
              </a:ext>
            </a:extLst>
          </p:cNvPr>
          <p:cNvSpPr/>
          <p:nvPr/>
        </p:nvSpPr>
        <p:spPr>
          <a:xfrm>
            <a:off x="5010324" y="2093976"/>
            <a:ext cx="6630832" cy="35042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FD11-6E05-60CE-1B12-0A779CF84FD1}"/>
              </a:ext>
            </a:extLst>
          </p:cNvPr>
          <p:cNvSpPr txBox="1"/>
          <p:nvPr/>
        </p:nvSpPr>
        <p:spPr>
          <a:xfrm>
            <a:off x="7290585" y="3718337"/>
            <a:ext cx="20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What3Words Map</a:t>
            </a:r>
          </a:p>
        </p:txBody>
      </p:sp>
    </p:spTree>
    <p:extLst>
      <p:ext uri="{BB962C8B-B14F-4D97-AF65-F5344CB8AC3E}">
        <p14:creationId xmlns:p14="http://schemas.microsoft.com/office/powerpoint/2010/main" val="269346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5"/>
    </mc:Choice>
    <mc:Fallback xmlns="">
      <p:transition spd="slow" advTm="79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Group BY and having</a:t>
            </a:r>
          </a:p>
        </p:txBody>
      </p:sp>
      <p:pic>
        <p:nvPicPr>
          <p:cNvPr id="4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DEF331-2A47-A7FD-B87E-BE7CE2DF7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29" y="918602"/>
            <a:ext cx="3398108" cy="27208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7865806" y="1791729"/>
            <a:ext cx="3398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>
                <a:highlight>
                  <a:srgbClr val="C0C0C0"/>
                </a:highlight>
              </a:rPr>
              <a:t>locations_list</a:t>
            </a:r>
            <a:r>
              <a:rPr lang="en-US" dirty="0"/>
              <a:t> view can also be queried to output aggregated data.</a:t>
            </a:r>
          </a:p>
          <a:p>
            <a:endParaRPr lang="en-US" dirty="0"/>
          </a:p>
          <a:p>
            <a:r>
              <a:rPr lang="en-US" dirty="0"/>
              <a:t>For example, here I want to count the number of events at each place and filter the output to select only those places with Islington in the address.</a:t>
            </a:r>
          </a:p>
        </p:txBody>
      </p:sp>
      <p:pic>
        <p:nvPicPr>
          <p:cNvPr id="7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C705941-8F5C-5904-65D8-1D1E7B497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429" y="3789267"/>
            <a:ext cx="60579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9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0"/>
    </mc:Choice>
    <mc:Fallback xmlns="">
      <p:transition spd="slow" advTm="2466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Stored 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7865806" y="1791729"/>
            <a:ext cx="33981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the database is showing me detailed lists of the data I have for each ancestor. </a:t>
            </a:r>
          </a:p>
          <a:p>
            <a:endParaRPr lang="en-US" dirty="0"/>
          </a:p>
          <a:p>
            <a:r>
              <a:rPr lang="en-US" dirty="0"/>
              <a:t>But it’s also handy to look at what data I </a:t>
            </a:r>
            <a:r>
              <a:rPr lang="en-US" u="sng" dirty="0"/>
              <a:t>don’t</a:t>
            </a:r>
            <a:r>
              <a:rPr lang="en-US" i="1" dirty="0"/>
              <a:t> </a:t>
            </a:r>
            <a:r>
              <a:rPr lang="en-US" dirty="0"/>
              <a:t>have.</a:t>
            </a:r>
          </a:p>
          <a:p>
            <a:endParaRPr lang="en-US" dirty="0"/>
          </a:p>
          <a:p>
            <a:r>
              <a:rPr lang="en-US" dirty="0"/>
              <a:t>The stored procedure </a:t>
            </a:r>
            <a:r>
              <a:rPr lang="en-US" dirty="0" err="1">
                <a:highlight>
                  <a:srgbClr val="C0C0C0"/>
                </a:highlight>
              </a:rPr>
              <a:t>sp_missing_records</a:t>
            </a:r>
            <a:r>
              <a:rPr lang="en-US" dirty="0"/>
              <a:t> takes  </a:t>
            </a:r>
            <a:r>
              <a:rPr lang="en-US" sz="1400" dirty="0" err="1">
                <a:latin typeface="Andale Mono" panose="020B0509000000000004" pitchFamily="49" charset="0"/>
              </a:rPr>
              <a:t>person_id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dirty="0"/>
              <a:t>as the input parameter and returns a list of suggested source records that are </a:t>
            </a:r>
            <a:r>
              <a:rPr lang="en-US" u="sng" dirty="0"/>
              <a:t>not</a:t>
            </a:r>
            <a:r>
              <a:rPr lang="en-US" dirty="0"/>
              <a:t> present in the </a:t>
            </a:r>
            <a:r>
              <a:rPr lang="en-US" dirty="0" err="1">
                <a:highlight>
                  <a:srgbClr val="C0C0C0"/>
                </a:highlight>
              </a:rPr>
              <a:t>person_place</a:t>
            </a:r>
            <a:r>
              <a:rPr lang="en-US" dirty="0"/>
              <a:t> table for that person.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72C32F-5585-1737-E354-2183F868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45" y="157606"/>
            <a:ext cx="6181687" cy="66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16"/>
    </mc:Choice>
    <mc:Fallback xmlns="">
      <p:transition spd="slow" advTm="1511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8BD3-3E67-DF39-C9B9-CD47A26DE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5" y="484632"/>
            <a:ext cx="3910183" cy="1609344"/>
          </a:xfrm>
        </p:spPr>
        <p:txBody>
          <a:bodyPr>
            <a:normAutofit/>
          </a:bodyPr>
          <a:lstStyle/>
          <a:p>
            <a:r>
              <a:rPr lang="en-US" sz="3600" dirty="0"/>
              <a:t>subqueries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395C3-38F3-F0BC-C371-82ED9AA234C6}"/>
              </a:ext>
            </a:extLst>
          </p:cNvPr>
          <p:cNvSpPr txBox="1"/>
          <p:nvPr/>
        </p:nvSpPr>
        <p:spPr>
          <a:xfrm>
            <a:off x="7865806" y="1791729"/>
            <a:ext cx="3398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I’ve used two subqueries in the stored procedure to: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exclude the sources that I already have for the person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select the sources relevant to the country or countries the person lived in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272C32F-5585-1737-E354-2183F868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745" y="157606"/>
            <a:ext cx="6181687" cy="6659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F68540-9BF9-2F18-C219-2B2F7D0BADB8}"/>
              </a:ext>
            </a:extLst>
          </p:cNvPr>
          <p:cNvSpPr/>
          <p:nvPr/>
        </p:nvSpPr>
        <p:spPr>
          <a:xfrm>
            <a:off x="1240221" y="3812200"/>
            <a:ext cx="3489434" cy="770309"/>
          </a:xfrm>
          <a:custGeom>
            <a:avLst/>
            <a:gdLst>
              <a:gd name="connsiteX0" fmla="*/ 0 w 3489434"/>
              <a:gd name="connsiteY0" fmla="*/ 0 h 770309"/>
              <a:gd name="connsiteX1" fmla="*/ 581572 w 3489434"/>
              <a:gd name="connsiteY1" fmla="*/ 0 h 770309"/>
              <a:gd name="connsiteX2" fmla="*/ 1058462 w 3489434"/>
              <a:gd name="connsiteY2" fmla="*/ 0 h 770309"/>
              <a:gd name="connsiteX3" fmla="*/ 1640034 w 3489434"/>
              <a:gd name="connsiteY3" fmla="*/ 0 h 770309"/>
              <a:gd name="connsiteX4" fmla="*/ 2291395 w 3489434"/>
              <a:gd name="connsiteY4" fmla="*/ 0 h 770309"/>
              <a:gd name="connsiteX5" fmla="*/ 2872967 w 3489434"/>
              <a:gd name="connsiteY5" fmla="*/ 0 h 770309"/>
              <a:gd name="connsiteX6" fmla="*/ 3489434 w 3489434"/>
              <a:gd name="connsiteY6" fmla="*/ 0 h 770309"/>
              <a:gd name="connsiteX7" fmla="*/ 3489434 w 3489434"/>
              <a:gd name="connsiteY7" fmla="*/ 392858 h 770309"/>
              <a:gd name="connsiteX8" fmla="*/ 3489434 w 3489434"/>
              <a:gd name="connsiteY8" fmla="*/ 770309 h 770309"/>
              <a:gd name="connsiteX9" fmla="*/ 2838073 w 3489434"/>
              <a:gd name="connsiteY9" fmla="*/ 770309 h 770309"/>
              <a:gd name="connsiteX10" fmla="*/ 2361184 w 3489434"/>
              <a:gd name="connsiteY10" fmla="*/ 770309 h 770309"/>
              <a:gd name="connsiteX11" fmla="*/ 1814506 w 3489434"/>
              <a:gd name="connsiteY11" fmla="*/ 770309 h 770309"/>
              <a:gd name="connsiteX12" fmla="*/ 1337616 w 3489434"/>
              <a:gd name="connsiteY12" fmla="*/ 770309 h 770309"/>
              <a:gd name="connsiteX13" fmla="*/ 825833 w 3489434"/>
              <a:gd name="connsiteY13" fmla="*/ 770309 h 770309"/>
              <a:gd name="connsiteX14" fmla="*/ 0 w 3489434"/>
              <a:gd name="connsiteY14" fmla="*/ 770309 h 770309"/>
              <a:gd name="connsiteX15" fmla="*/ 0 w 3489434"/>
              <a:gd name="connsiteY15" fmla="*/ 400561 h 770309"/>
              <a:gd name="connsiteX16" fmla="*/ 0 w 3489434"/>
              <a:gd name="connsiteY16" fmla="*/ 0 h 77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9434" h="770309" extrusionOk="0">
                <a:moveTo>
                  <a:pt x="0" y="0"/>
                </a:moveTo>
                <a:cubicBezTo>
                  <a:pt x="172407" y="-5563"/>
                  <a:pt x="349472" y="54122"/>
                  <a:pt x="581572" y="0"/>
                </a:cubicBezTo>
                <a:cubicBezTo>
                  <a:pt x="813672" y="-54122"/>
                  <a:pt x="952879" y="48340"/>
                  <a:pt x="1058462" y="0"/>
                </a:cubicBezTo>
                <a:cubicBezTo>
                  <a:pt x="1164045" y="-48340"/>
                  <a:pt x="1422483" y="67683"/>
                  <a:pt x="1640034" y="0"/>
                </a:cubicBezTo>
                <a:cubicBezTo>
                  <a:pt x="1857585" y="-67683"/>
                  <a:pt x="2013448" y="37983"/>
                  <a:pt x="2291395" y="0"/>
                </a:cubicBezTo>
                <a:cubicBezTo>
                  <a:pt x="2569342" y="-37983"/>
                  <a:pt x="2752329" y="1673"/>
                  <a:pt x="2872967" y="0"/>
                </a:cubicBezTo>
                <a:cubicBezTo>
                  <a:pt x="2993605" y="-1673"/>
                  <a:pt x="3200595" y="61889"/>
                  <a:pt x="3489434" y="0"/>
                </a:cubicBezTo>
                <a:cubicBezTo>
                  <a:pt x="3497757" y="91127"/>
                  <a:pt x="3446579" y="263117"/>
                  <a:pt x="3489434" y="392858"/>
                </a:cubicBezTo>
                <a:cubicBezTo>
                  <a:pt x="3532289" y="522599"/>
                  <a:pt x="3450559" y="623615"/>
                  <a:pt x="3489434" y="770309"/>
                </a:cubicBezTo>
                <a:cubicBezTo>
                  <a:pt x="3314444" y="782560"/>
                  <a:pt x="3104272" y="715133"/>
                  <a:pt x="2838073" y="770309"/>
                </a:cubicBezTo>
                <a:cubicBezTo>
                  <a:pt x="2571874" y="825485"/>
                  <a:pt x="2486159" y="743413"/>
                  <a:pt x="2361184" y="770309"/>
                </a:cubicBezTo>
                <a:cubicBezTo>
                  <a:pt x="2236209" y="797205"/>
                  <a:pt x="1991740" y="720856"/>
                  <a:pt x="1814506" y="770309"/>
                </a:cubicBezTo>
                <a:cubicBezTo>
                  <a:pt x="1637272" y="819762"/>
                  <a:pt x="1484028" y="760925"/>
                  <a:pt x="1337616" y="770309"/>
                </a:cubicBezTo>
                <a:cubicBezTo>
                  <a:pt x="1191204" y="779693"/>
                  <a:pt x="958938" y="715359"/>
                  <a:pt x="825833" y="770309"/>
                </a:cubicBezTo>
                <a:cubicBezTo>
                  <a:pt x="692728" y="825259"/>
                  <a:pt x="361782" y="703826"/>
                  <a:pt x="0" y="770309"/>
                </a:cubicBezTo>
                <a:cubicBezTo>
                  <a:pt x="-30173" y="634245"/>
                  <a:pt x="13793" y="583876"/>
                  <a:pt x="0" y="400561"/>
                </a:cubicBezTo>
                <a:cubicBezTo>
                  <a:pt x="-13793" y="217246"/>
                  <a:pt x="32807" y="163136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6527512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9DC520-77F0-A92D-FF6D-3A641BCCD825}"/>
              </a:ext>
            </a:extLst>
          </p:cNvPr>
          <p:cNvSpPr/>
          <p:nvPr/>
        </p:nvSpPr>
        <p:spPr>
          <a:xfrm>
            <a:off x="1240221" y="4785260"/>
            <a:ext cx="3489434" cy="1058492"/>
          </a:xfrm>
          <a:custGeom>
            <a:avLst/>
            <a:gdLst>
              <a:gd name="connsiteX0" fmla="*/ 0 w 3489434"/>
              <a:gd name="connsiteY0" fmla="*/ 0 h 1058492"/>
              <a:gd name="connsiteX1" fmla="*/ 581572 w 3489434"/>
              <a:gd name="connsiteY1" fmla="*/ 0 h 1058492"/>
              <a:gd name="connsiteX2" fmla="*/ 1058462 w 3489434"/>
              <a:gd name="connsiteY2" fmla="*/ 0 h 1058492"/>
              <a:gd name="connsiteX3" fmla="*/ 1640034 w 3489434"/>
              <a:gd name="connsiteY3" fmla="*/ 0 h 1058492"/>
              <a:gd name="connsiteX4" fmla="*/ 2291395 w 3489434"/>
              <a:gd name="connsiteY4" fmla="*/ 0 h 1058492"/>
              <a:gd name="connsiteX5" fmla="*/ 2872967 w 3489434"/>
              <a:gd name="connsiteY5" fmla="*/ 0 h 1058492"/>
              <a:gd name="connsiteX6" fmla="*/ 3489434 w 3489434"/>
              <a:gd name="connsiteY6" fmla="*/ 0 h 1058492"/>
              <a:gd name="connsiteX7" fmla="*/ 3489434 w 3489434"/>
              <a:gd name="connsiteY7" fmla="*/ 539831 h 1058492"/>
              <a:gd name="connsiteX8" fmla="*/ 3489434 w 3489434"/>
              <a:gd name="connsiteY8" fmla="*/ 1058492 h 1058492"/>
              <a:gd name="connsiteX9" fmla="*/ 2838073 w 3489434"/>
              <a:gd name="connsiteY9" fmla="*/ 1058492 h 1058492"/>
              <a:gd name="connsiteX10" fmla="*/ 2361184 w 3489434"/>
              <a:gd name="connsiteY10" fmla="*/ 1058492 h 1058492"/>
              <a:gd name="connsiteX11" fmla="*/ 1814506 w 3489434"/>
              <a:gd name="connsiteY11" fmla="*/ 1058492 h 1058492"/>
              <a:gd name="connsiteX12" fmla="*/ 1337616 w 3489434"/>
              <a:gd name="connsiteY12" fmla="*/ 1058492 h 1058492"/>
              <a:gd name="connsiteX13" fmla="*/ 825833 w 3489434"/>
              <a:gd name="connsiteY13" fmla="*/ 1058492 h 1058492"/>
              <a:gd name="connsiteX14" fmla="*/ 0 w 3489434"/>
              <a:gd name="connsiteY14" fmla="*/ 1058492 h 1058492"/>
              <a:gd name="connsiteX15" fmla="*/ 0 w 3489434"/>
              <a:gd name="connsiteY15" fmla="*/ 550416 h 1058492"/>
              <a:gd name="connsiteX16" fmla="*/ 0 w 3489434"/>
              <a:gd name="connsiteY16" fmla="*/ 0 h 105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89434" h="1058492" extrusionOk="0">
                <a:moveTo>
                  <a:pt x="0" y="0"/>
                </a:moveTo>
                <a:cubicBezTo>
                  <a:pt x="172407" y="-5563"/>
                  <a:pt x="349472" y="54122"/>
                  <a:pt x="581572" y="0"/>
                </a:cubicBezTo>
                <a:cubicBezTo>
                  <a:pt x="813672" y="-54122"/>
                  <a:pt x="952879" y="48340"/>
                  <a:pt x="1058462" y="0"/>
                </a:cubicBezTo>
                <a:cubicBezTo>
                  <a:pt x="1164045" y="-48340"/>
                  <a:pt x="1422483" y="67683"/>
                  <a:pt x="1640034" y="0"/>
                </a:cubicBezTo>
                <a:cubicBezTo>
                  <a:pt x="1857585" y="-67683"/>
                  <a:pt x="2013448" y="37983"/>
                  <a:pt x="2291395" y="0"/>
                </a:cubicBezTo>
                <a:cubicBezTo>
                  <a:pt x="2569342" y="-37983"/>
                  <a:pt x="2752329" y="1673"/>
                  <a:pt x="2872967" y="0"/>
                </a:cubicBezTo>
                <a:cubicBezTo>
                  <a:pt x="2993605" y="-1673"/>
                  <a:pt x="3200595" y="61889"/>
                  <a:pt x="3489434" y="0"/>
                </a:cubicBezTo>
                <a:cubicBezTo>
                  <a:pt x="3524048" y="110353"/>
                  <a:pt x="3439717" y="299346"/>
                  <a:pt x="3489434" y="539831"/>
                </a:cubicBezTo>
                <a:cubicBezTo>
                  <a:pt x="3539151" y="780316"/>
                  <a:pt x="3436875" y="909950"/>
                  <a:pt x="3489434" y="1058492"/>
                </a:cubicBezTo>
                <a:cubicBezTo>
                  <a:pt x="3314444" y="1070743"/>
                  <a:pt x="3104272" y="1003316"/>
                  <a:pt x="2838073" y="1058492"/>
                </a:cubicBezTo>
                <a:cubicBezTo>
                  <a:pt x="2571874" y="1113668"/>
                  <a:pt x="2486159" y="1031596"/>
                  <a:pt x="2361184" y="1058492"/>
                </a:cubicBezTo>
                <a:cubicBezTo>
                  <a:pt x="2236209" y="1085388"/>
                  <a:pt x="1991740" y="1009039"/>
                  <a:pt x="1814506" y="1058492"/>
                </a:cubicBezTo>
                <a:cubicBezTo>
                  <a:pt x="1637272" y="1107945"/>
                  <a:pt x="1484028" y="1049108"/>
                  <a:pt x="1337616" y="1058492"/>
                </a:cubicBezTo>
                <a:cubicBezTo>
                  <a:pt x="1191204" y="1067876"/>
                  <a:pt x="958938" y="1003542"/>
                  <a:pt x="825833" y="1058492"/>
                </a:cubicBezTo>
                <a:cubicBezTo>
                  <a:pt x="692728" y="1113442"/>
                  <a:pt x="361782" y="992009"/>
                  <a:pt x="0" y="1058492"/>
                </a:cubicBezTo>
                <a:cubicBezTo>
                  <a:pt x="-36798" y="953285"/>
                  <a:pt x="9786" y="663107"/>
                  <a:pt x="0" y="550416"/>
                </a:cubicBezTo>
                <a:cubicBezTo>
                  <a:pt x="-9786" y="437725"/>
                  <a:pt x="38040" y="212333"/>
                  <a:pt x="0" y="0"/>
                </a:cubicBezTo>
                <a:close/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65275126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7"/>
    </mc:Choice>
    <mc:Fallback xmlns="">
      <p:transition spd="slow" advTm="18137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6994</TotalTime>
  <Words>568</Words>
  <Application>Microsoft Macintosh PowerPoint</Application>
  <PresentationFormat>Widescreen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Andale Mono</vt:lpstr>
      <vt:lpstr>Aptos</vt:lpstr>
      <vt:lpstr>Arial</vt:lpstr>
      <vt:lpstr>Calibri</vt:lpstr>
      <vt:lpstr>Courier New</vt:lpstr>
      <vt:lpstr>Rockwell</vt:lpstr>
      <vt:lpstr>Rockwell Condensed</vt:lpstr>
      <vt:lpstr>Rockwell Extra Bold</vt:lpstr>
      <vt:lpstr>Wingdings</vt:lpstr>
      <vt:lpstr>Wood Type</vt:lpstr>
      <vt:lpstr>Ancestor Mapper</vt:lpstr>
      <vt:lpstr>Database Structure</vt:lpstr>
      <vt:lpstr>Joining the tables with a view</vt:lpstr>
      <vt:lpstr>Using a stored function</vt:lpstr>
      <vt:lpstr>Using the view</vt:lpstr>
      <vt:lpstr>Using the view</vt:lpstr>
      <vt:lpstr>Group BY and having</vt:lpstr>
      <vt:lpstr>Stored procedure</vt:lpstr>
      <vt:lpstr>subqueries</vt:lpstr>
      <vt:lpstr>Stored procedure OUTPUT</vt:lpstr>
      <vt:lpstr>TRIGGERS</vt:lpstr>
      <vt:lpstr>TRIGGERS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Ancestor Mapper</dc:title>
  <dc:creator>Amelia Longcroft</dc:creator>
  <cp:lastModifiedBy>Amelia Longcroft</cp:lastModifiedBy>
  <cp:revision>27</cp:revision>
  <dcterms:created xsi:type="dcterms:W3CDTF">2024-05-23T21:12:55Z</dcterms:created>
  <dcterms:modified xsi:type="dcterms:W3CDTF">2024-05-29T13:22:13Z</dcterms:modified>
</cp:coreProperties>
</file>